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4"/>
  </p:sldMasterIdLst>
  <p:sldIdLst>
    <p:sldId id="256" r:id="rId25"/>
    <p:sldId id="259" r:id="rId26"/>
    <p:sldId id="266" r:id="rId27"/>
    <p:sldId id="260" r:id="rId28"/>
    <p:sldId id="265" r:id="rId29"/>
    <p:sldId id="264" r:id="rId30"/>
    <p:sldId id="263" r:id="rId31"/>
    <p:sldId id="267" r:id="rId32"/>
    <p:sldId id="268" r:id="rId33"/>
    <p:sldId id="261" r:id="rId3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8.xml"/><Relationship Id="rId7" Type="http://schemas.openxmlformats.org/officeDocument/2006/relationships/image" Target="../media/image4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9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0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7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135782"/>
            <a:ext cx="13716000" cy="2407558"/>
          </a:xfrm>
        </p:spPr>
        <p:txBody>
          <a:bodyPr/>
          <a:lstStyle/>
          <a:p>
            <a:r>
              <a:rPr lang="pt-BR" dirty="0"/>
              <a:t>AGO: 01/06/2024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Cristovam Scapulatempo Neto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Tesoureiro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5186" y="524177"/>
            <a:ext cx="11665975" cy="1161294"/>
          </a:xfrm>
        </p:spPr>
        <p:txBody>
          <a:bodyPr/>
          <a:lstStyle/>
          <a:p>
            <a:r>
              <a:rPr lang="pt-BR" dirty="0"/>
              <a:t>Tesouraria SBP 2023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2499583"/>
            <a:ext cx="16725900" cy="6179893"/>
          </a:xfrm>
        </p:spPr>
        <p:txBody>
          <a:bodyPr/>
          <a:lstStyle/>
          <a:p>
            <a:endParaRPr lang="pt-BR" sz="5000" dirty="0">
              <a:solidFill>
                <a:srgbClr val="0070C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50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Ações</a:t>
            </a:r>
            <a:r>
              <a:rPr lang="pt-BR" sz="5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t-BR" sz="5000" dirty="0"/>
              <a:t>Seguindo as plataformas e metodologia contábil já implantadas.</a:t>
            </a:r>
          </a:p>
          <a:p>
            <a:endParaRPr lang="pt-BR" sz="5000" dirty="0"/>
          </a:p>
          <a:p>
            <a:r>
              <a:rPr lang="pt-BR" sz="5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Relatórios contábeis e balanços</a:t>
            </a:r>
            <a:r>
              <a:rPr lang="pt-BR" sz="5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t-BR" sz="5000" dirty="0"/>
              <a:t>Executados com auxílio da empresa Contábil Corrêa, assim como nas gestões anteriores. </a:t>
            </a:r>
          </a:p>
          <a:p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Principais números 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1818" y="2336038"/>
            <a:ext cx="15813232" cy="6265491"/>
          </a:xfrm>
        </p:spPr>
        <p:txBody>
          <a:bodyPr/>
          <a:lstStyle/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SEDE</a:t>
            </a:r>
            <a:r>
              <a:rPr lang="pt-BR" dirty="0"/>
              <a:t> 		1736 associados, mesmo número de associados adimplentes de 2022 </a:t>
            </a:r>
          </a:p>
          <a:p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ICQ</a:t>
            </a:r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dirty="0"/>
              <a:t>		441 pagantes em2023 contra 331 em 2022 – aumento de 33% </a:t>
            </a:r>
          </a:p>
          <a:p>
            <a:r>
              <a:rPr lang="pt-BR" dirty="0"/>
              <a:t>		1249 participantes em 2023 contra 966 em 2022 – aumento de 29% </a:t>
            </a:r>
          </a:p>
          <a:p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PACQ</a:t>
            </a:r>
            <a:r>
              <a:rPr lang="pt-BR" dirty="0"/>
              <a:t> 		54 inscritos em 2023 contra 40 laboratórios inscritos em 2022 – aumento de 35%</a:t>
            </a:r>
          </a:p>
          <a:p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PPCQ</a:t>
            </a:r>
            <a:r>
              <a:rPr lang="pt-BR" dirty="0"/>
              <a:t> 		Novo programa de qualidade em IHC </a:t>
            </a:r>
          </a:p>
          <a:p>
            <a:r>
              <a:rPr lang="pt-BR" dirty="0"/>
              <a:t>		31 laboratórios inscritos</a:t>
            </a:r>
          </a:p>
          <a:p>
            <a:r>
              <a:rPr lang="pt-B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34o CBP </a:t>
            </a:r>
            <a:r>
              <a:rPr lang="pt-BR" dirty="0"/>
              <a:t>	No ano de 2023 foram realizadas 219 inscrições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78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Receitas 2023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pt-BR" sz="5000" dirty="0">
              <a:solidFill>
                <a:srgbClr val="0070C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000" dirty="0">
                <a:solidFill>
                  <a:srgbClr val="0070C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Arrecadado R$ 4.738.950,00</a:t>
            </a:r>
          </a:p>
          <a:p>
            <a:pPr>
              <a:spcBef>
                <a:spcPts val="0"/>
              </a:spcBef>
            </a:pPr>
            <a:r>
              <a:rPr lang="pt-BR" dirty="0"/>
              <a:t>				</a:t>
            </a:r>
            <a:endParaRPr lang="pt-BR" sz="1000" dirty="0"/>
          </a:p>
          <a:p>
            <a:pPr>
              <a:spcBef>
                <a:spcPts val="0"/>
              </a:spcBef>
            </a:pPr>
            <a:r>
              <a:rPr lang="pt-BR" dirty="0"/>
              <a:t>					SEDE 	R$ 3.464.681,32 </a:t>
            </a:r>
          </a:p>
          <a:p>
            <a:r>
              <a:rPr lang="pt-BR" dirty="0"/>
              <a:t>					PICQ 	R$ 303.619,93 </a:t>
            </a:r>
          </a:p>
          <a:p>
            <a:r>
              <a:rPr lang="pt-BR" dirty="0"/>
              <a:t>					PACQ 	R$ 551.204,53</a:t>
            </a:r>
          </a:p>
          <a:p>
            <a:r>
              <a:rPr lang="pt-BR" dirty="0"/>
              <a:t>					PPCQ 	R$ 31.000,00 </a:t>
            </a:r>
          </a:p>
          <a:p>
            <a:r>
              <a:rPr lang="pt-BR" dirty="0"/>
              <a:t>					34º CBP	R$ 388.444,32</a:t>
            </a:r>
          </a:p>
          <a:p>
            <a:endParaRPr lang="pt-BR" dirty="0"/>
          </a:p>
          <a:p>
            <a:pPr algn="ctr"/>
            <a:r>
              <a:rPr lang="pt-BR" sz="5000" dirty="0">
                <a:solidFill>
                  <a:srgbClr val="0070C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Superávit de 2023 foi de R$549.510,00</a:t>
            </a:r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Saldos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7195889"/>
          </a:xfrm>
        </p:spPr>
        <p:txBody>
          <a:bodyPr/>
          <a:lstStyle/>
          <a:p>
            <a:r>
              <a:rPr lang="pt-BR" sz="5000" dirty="0">
                <a:solidFill>
                  <a:srgbClr val="0070C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Saldos Até o dia 31 de janeiro de 2024 </a:t>
            </a:r>
          </a:p>
          <a:p>
            <a:endParaRPr lang="pt-BR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R$ 4.823.902,00 </a:t>
            </a:r>
          </a:p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 Bradesco: </a:t>
            </a:r>
            <a:r>
              <a:rPr lang="pt-B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dirty="0"/>
              <a:t>R$ 761.832,34 (R$1,00 em conta corrente, R$782,62 em </a:t>
            </a:r>
            <a:r>
              <a:rPr lang="pt-BR" dirty="0" err="1"/>
              <a:t>Invest</a:t>
            </a:r>
            <a:r>
              <a:rPr lang="pt-BR" dirty="0"/>
              <a:t> Fácil, 					R$121.014,65 em Ibovespa indexado, R$530.653,91 em Multimercado aloca 				dinâmica  e R$109.380,16 em Fundos Max. </a:t>
            </a:r>
          </a:p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 Itaú:		</a:t>
            </a:r>
            <a:r>
              <a:rPr lang="pt-BR" dirty="0"/>
              <a:t>Total de R$3.220.492,06 sendo R$1.013.471,62 em conta corrente e aplicações 				 automáticas, R$617.807,78 em VIP DI e R$1.589.212.66  em CDB. </a:t>
            </a:r>
          </a:p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 do Brasil: 	 </a:t>
            </a:r>
            <a:r>
              <a:rPr lang="pt-BR" dirty="0"/>
              <a:t>R$841.578,53 sendo R$151.549,21 em conta corrente, R$19.538,99 na 				  poupança, R$384.744,22 Automático empresa e R$285.701,11 em RF DI VIP.</a:t>
            </a:r>
          </a:p>
          <a:p>
            <a:pPr algn="ctr"/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Rendimentos dos investimentos 2023: R$ 418.760,62</a:t>
            </a:r>
          </a:p>
        </p:txBody>
      </p:sp>
    </p:spTree>
    <p:extLst>
      <p:ext uri="{BB962C8B-B14F-4D97-AF65-F5344CB8AC3E}">
        <p14:creationId xmlns:p14="http://schemas.microsoft.com/office/powerpoint/2010/main" val="354494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Estratégias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5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Feitas estratégias para aumentar a otimização dos gastos buscando máximo benefício aos associados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Reajuste de 5,2% nas anuidades dos associados de acordo com o IPCA de 2023.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Passamos a pedir sempre 3 orçamentos para a aquisição ou a contratação de parceiros comerciais e serviços e isso nos trouxe economia.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Renegociamos o contrato com nosso escritório de contabilidade ajustando a mensalidade que era de R$4.800,00 mensais, passando a pagar R$3.000,00 mensais a partir de Janeiro de 2024.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O seguro da sede foi reduzido de R$1.569,00 (Sura seguros) para R$563,62 (</a:t>
            </a:r>
            <a:r>
              <a:rPr lang="pt-BR" dirty="0" err="1"/>
              <a:t>Sompo</a:t>
            </a:r>
            <a:r>
              <a:rPr lang="pt-BR" dirty="0"/>
              <a:t> Seguros).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53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Benfeitorias Sede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Aquisição de um sistema de videoconferências para as duas salas da sociedade, somando um total de R$ 40.620,00 investidos.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Aquisição de 3 computadores para a sede, devido a obsolescência dos mesmos, reduzindo o valor unitário orçado de R$ 9.499,00 (ALDAX) para R$ 5.699,00 (site da DELL).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Reparos de problemas  que estavam causando entrada de água na sede, reparo de móveis e serviços de manutenção geral para a preservação da integridade física de nosso imóvel.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Gerador teve sua manutenção mantida. </a:t>
            </a: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92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Reuniões Diretoria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Foi feita apenas uma reunião de diretoria presencial, sendo as reuniões realizadas de forma remota, gerando uma economia em passagens: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Orçamento 2023 = R$ 72.000,00 </a:t>
            </a:r>
            <a:r>
              <a:rPr lang="pt-BR" dirty="0"/>
              <a:t>(previsão de 8 reuniões – R$ 9.000,00 por reunião). Realizado R$ 6.297,60; hospedagens: Orçamento 2023 = R$ 25.000,00 (previsão de 8 reuniões – R$ 3.125,00 por reunião). Realizado R$ 2.111,40; alimentação: Orçamento 2023 = R$ 19.200,00 (previsão de 8 reuniões – R$ 2.400,00 por reunião). </a:t>
            </a:r>
          </a:p>
          <a:p>
            <a:r>
              <a:rPr lang="pt-BR" dirty="0"/>
              <a:t>	</a:t>
            </a:r>
            <a:r>
              <a:rPr lang="pt-BR" b="1" dirty="0">
                <a:solidFill>
                  <a:srgbClr val="0070C0"/>
                </a:solidFill>
              </a:rPr>
              <a:t>Realizado R$ 2.386,99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62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2024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No ano de 2024, além da continuidade das ações elencadas, os alvos prioritários da SBP têm sido o 34º Congresso Brasileiro de Patologia e a formulação, execução do planejamento estratégico, a criação do programa de auxílio a residentes a fazerem estágios nacionais e internacionais. </a:t>
            </a:r>
          </a:p>
        </p:txBody>
      </p:sp>
    </p:spTree>
    <p:extLst>
      <p:ext uri="{BB962C8B-B14F-4D97-AF65-F5344CB8AC3E}">
        <p14:creationId xmlns:p14="http://schemas.microsoft.com/office/powerpoint/2010/main" val="1456887930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0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2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4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8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19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3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7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9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Props1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11EEFF41-B010-488B-9427-7CDB110FB216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415D88A8-273A-43AC-B72E-150EABDD0F1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E86A07C6-ACA6-4C34-A5C0-176798FCCFF4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06D21448-B319-4A4B-875D-B0039A7B4B0B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FDB0832B-6759-4865-BFB0-29CAD898D728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EA755185-2E1F-47DD-A37A-A65DD538058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703</Words>
  <Application>Microsoft Office PowerPoint</Application>
  <PresentationFormat>Personalizar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 Bold</vt:lpstr>
      <vt:lpstr>Tahoma</vt:lpstr>
      <vt:lpstr>Verdana</vt:lpstr>
      <vt:lpstr>Congresso de Patologia</vt:lpstr>
      <vt:lpstr>AGO: 01/06/2024</vt:lpstr>
      <vt:lpstr>Tesouraria SBP 2023</vt:lpstr>
      <vt:lpstr>Principais números </vt:lpstr>
      <vt:lpstr>Receitas 2023</vt:lpstr>
      <vt:lpstr>Saldos</vt:lpstr>
      <vt:lpstr>Estratégias</vt:lpstr>
      <vt:lpstr>Benfeitorias Sede</vt:lpstr>
      <vt:lpstr>Reuniões Diretoria</vt:lpstr>
      <vt:lpstr>2024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SBP Sociedade</cp:lastModifiedBy>
  <cp:revision>31</cp:revision>
  <dcterms:created xsi:type="dcterms:W3CDTF">2024-02-22T18:43:09Z</dcterms:created>
  <dcterms:modified xsi:type="dcterms:W3CDTF">2024-05-20T11:19:37Z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